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1"/>
  </p:notesMasterIdLst>
  <p:sldIdLst>
    <p:sldId id="256" r:id="rId5"/>
    <p:sldId id="258" r:id="rId6"/>
    <p:sldId id="345" r:id="rId7"/>
    <p:sldId id="346" r:id="rId8"/>
    <p:sldId id="344" r:id="rId9"/>
    <p:sldId id="356" r:id="rId10"/>
    <p:sldId id="357" r:id="rId11"/>
    <p:sldId id="355" r:id="rId12"/>
    <p:sldId id="358" r:id="rId13"/>
    <p:sldId id="354" r:id="rId14"/>
    <p:sldId id="347" r:id="rId15"/>
    <p:sldId id="359" r:id="rId16"/>
    <p:sldId id="363" r:id="rId17"/>
    <p:sldId id="361" r:id="rId18"/>
    <p:sldId id="365" r:id="rId19"/>
    <p:sldId id="362" r:id="rId20"/>
    <p:sldId id="364" r:id="rId21"/>
    <p:sldId id="366" r:id="rId22"/>
    <p:sldId id="348" r:id="rId23"/>
    <p:sldId id="34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67" r:id="rId37"/>
    <p:sldId id="368" r:id="rId38"/>
    <p:sldId id="369" r:id="rId39"/>
    <p:sldId id="343" r:id="rId4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2"/>
    </p:embeddedFont>
    <p:embeddedFont>
      <p:font typeface="Fira Sans" panose="020B0503050000020004" pitchFamily="34" charset="0"/>
      <p:regular r:id="rId43"/>
      <p:bold r:id="rId44"/>
      <p:italic r:id="rId45"/>
      <p:boldItalic r:id="rId46"/>
    </p:embeddedFont>
    <p:embeddedFont>
      <p:font typeface="Fira Sans Extra Condensed" panose="020B0503050000020004" pitchFamily="34" charset="0"/>
      <p:regular r:id="rId47"/>
      <p:bold r:id="rId48"/>
      <p:italic r:id="rId49"/>
      <p:boldItalic r:id="rId50"/>
    </p:embeddedFont>
    <p:embeddedFont>
      <p:font typeface="Fira Sans Extra Condensed SemiBold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35F159-7488-959D-B4D3-771169AF0E54}" name="Phạm Phước Huy" initials="PH" userId="S::21520932@ms.uit.edu.vn::96f9437b-59b3-4131-8210-f184c180aa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74236-909C-4A57-BDCD-4289E7C4BB46}" v="5587" dt="2024-11-12T16:20:18.142"/>
    <p1510:client id="{71ED156D-E1E8-462A-9A0B-351DAE45BAF0}" v="733" dt="2024-11-12T16:11:07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7526405-4C14-E1EA-FAAC-F37C12B8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D3C44B0C-E847-7DB3-10F9-0C751D44D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282AD774-4A7A-DF30-9BBD-45902E236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1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A239F82-6F51-F0A0-C8D0-8EBE9C29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FE657A87-FA07-E032-43BB-9743EA913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4E3EBB3E-F2F1-D0CC-1F2A-B53DBECE7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8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DFFFC12-8A59-A9EF-B9FB-39CFDC4EF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88B69484-3D4C-33BF-28DF-DC242D2DF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CA0DE69F-4CB8-C694-31F0-91FA5BF77E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7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2C69D49-370D-492E-79BA-B6E9C683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65DE977E-DB4A-7E12-A8A9-3CF72144B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17343589-8EAE-6807-0E50-9ABA92C79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86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DC76951-3ABA-3C4C-3195-E3C153D5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B6C79E2B-5BB1-807C-56B0-B82D58D020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DF2F2FB-761F-640B-05E5-D8CC79D19B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5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CA8860A-3E26-497B-F2AF-8B5D9A043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0117409F-FB53-67F6-AFEC-3A9337150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268EC2D8-C073-13B3-772C-F9CC51E6F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14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6B5EFCB-A627-789E-0E11-398E085B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CFC8A312-236F-B82C-C8A0-774AA1E8B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D127B38-7475-8B20-1094-5E0E2083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3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34FE0EB-E4D8-64EF-833A-0F4B23CF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71A42347-0F2D-0C25-5BDB-4CA1E2D47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4FD20E41-39B5-3018-1F2C-5717BBFA3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454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2DDAC1A-C80A-993F-4978-2AB96976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E99BBBE0-B6EC-793E-341B-F1EF96C69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AE0EF8BA-2E91-DDCB-CBF4-AEAF26614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638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B5AE68B-5CF7-F973-C4F3-61625B1A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945CC6FB-849E-F6BB-6257-F69AC96E3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27BBB459-547B-65E1-A26B-BF6FB2686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7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D17E9AF9-627A-C7D8-8610-88C064E0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9828FE9E-6483-F526-EE13-166046BEE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1997FD6E-2188-5C6A-588D-DA3310C73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70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1864512-169E-01C6-EC49-DEB2FAE6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2257F89A-EF9A-0A35-8D1C-7C3C0EB17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F8379B38-DD43-2514-91C3-555B13F03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918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B017B08-09AE-A0B4-F1C0-0C1BDA97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A1CAFDEC-B7FE-4C7A-3065-C1AC5A1FB2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C656E256-F823-865D-88C2-7D4A3833D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52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62B5F4-40E7-F24C-E74F-0A229AB8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85F7CD50-0FEF-AA6A-311A-20ECCBB1A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178DA643-D553-9021-B722-F24B034A4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40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59317D23-C588-6726-C45F-DA188FDB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A1C2093A-1589-C3BB-E089-437E1E152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BFA8D8D9-58D4-AB32-6140-F41CA4B9D5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8EE576C-AAA0-C5A9-AAE7-EC3390A1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FD860F8B-AF70-64AD-8368-E0EED7561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0702329-BD57-912D-2ACA-0B783F9E3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12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6CC4B30-3001-429D-8749-DA0BB7B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A66FF7F2-05B9-1C1D-556D-7BE739AF9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F875BCDD-68D6-6A43-0E3E-E67D6F62C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88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E3A00C1-21AB-B0EC-ECA5-C0641CB6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4FF41954-267B-3891-CCD1-4A8E11274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1F12921-FEB3-24C4-C71A-A7A8F670F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39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E402BB3-95BE-EEC7-8655-8C00BBAF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F3FC72C6-B145-16B6-16ED-CAB4960B05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F5B9AC2F-E788-C098-5FD1-6043A65394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557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1C324C4F-8787-0348-5D39-9842CF51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0CEB7C57-56EC-8A59-8899-2104BA10C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7344F50D-CD16-EFBD-0A3F-97470FBB6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51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53746EF-E471-997C-E220-9BA968B8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57E8BA1C-5521-5FA5-99FA-CDB7B9007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AAB47D07-6738-01A2-A2B3-686551176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526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11A5A1E-5E50-2B11-40E7-2FD44E61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01A9FF16-AB74-7FA2-08C7-682DD9C675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003746DA-F884-408D-4812-55D24E188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094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CED100A5-3324-29D3-A2DF-10853B14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E7B32AAD-5017-5C1D-6C9B-89FB1A082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DE095ED1-5BFB-B928-F1D9-687E97089D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196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83EA6CA-C0BC-1177-432E-65CFA4E7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073C0C0F-B64A-FB83-10D8-F764E0D7E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C803A621-6EEC-E9B7-073C-4C9C3F6C5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44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ADCE3E2-822E-7C75-CA2B-E5D145089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845B4068-7CFA-7085-49CC-03D245777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6C9F4ED7-F8ED-BF99-C7BC-93E31E58F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9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47B135C3-FC35-1384-EDD2-CB542099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6572371D-840D-60D4-1C82-15C6C55AD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9849274C-A7C5-E190-F604-18ED3E602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95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1524E04-8EB5-4FA9-568C-DA07C7342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DDEE3295-81F4-1C11-E313-6B7C2B7F63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C396F14-0B76-4074-B4C5-889E60F5D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39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86F85F5-6972-611C-687E-E5C93A46D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65FC4B1F-B623-F45A-0EFB-E46F51D66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55CED116-4F13-C6F5-81DC-A7E197B37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9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B6E75A89-82B7-53EA-ACE0-5D8D060A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FCA2CDB3-DE0E-3780-134B-ED2B1096E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7D65CDC7-720A-8C68-E22E-1F0A606C6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67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1ACB26D-585D-4B34-2456-5DD6FF61E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2E9E1C6D-6968-0B18-B34E-F40C7A9E7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BBEFD742-C73B-04AA-386C-311CBCA26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041B08A-97F7-E0C8-72D0-63D3A0DD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3052E460-B41C-AAE9-A22B-BF15E0C5C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A5692292-8966-E417-2A65-F1EC75D83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9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C2A2CEB-4E1C-B6CF-8C31-99EF7184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F7996F6C-F86F-5099-80AF-ED4BE08F8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D229147D-9E3D-EC05-3BAC-86B9A1626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ABC10B85-574F-2E70-8C5F-E3D8402EA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>
            <a:extLst>
              <a:ext uri="{FF2B5EF4-FFF2-40B4-BE49-F238E27FC236}">
                <a16:creationId xmlns:a16="http://schemas.microsoft.com/office/drawing/2014/main" id="{30A9B39C-C316-7C73-A497-CF704850AB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>
            <a:extLst>
              <a:ext uri="{FF2B5EF4-FFF2-40B4-BE49-F238E27FC236}">
                <a16:creationId xmlns:a16="http://schemas.microsoft.com/office/drawing/2014/main" id="{09ABE806-9C9F-3F2B-12BF-D2205A5B3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34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73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3559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6145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973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3559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6145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1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ithcm-my.sharepoint.com/:x:/g/personal/21522466_ms_uit_edu_vn/EYfH3On_7w5MtXEILcoWGrQB7OCUmrGwzNDWhagzEpKPkg?e=GGPC3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290805" y="1207792"/>
            <a:ext cx="3760288" cy="1207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latin typeface="Fira Sans" panose="020B0503050000020004" pitchFamily="34" charset="0"/>
              </a:rPr>
              <a:t>AR for Furniture Ecommerce Site</a:t>
            </a:r>
            <a:endParaRPr sz="4000" b="1">
              <a:latin typeface="Fira Sans" panose="020B05030500000200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5290805" y="4604700"/>
            <a:ext cx="3525576" cy="368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>
                <a:latin typeface="Fira Sans" panose="020B0503050000020004" pitchFamily="34" charset="0"/>
              </a:rPr>
              <a:t>GV </a:t>
            </a:r>
            <a:r>
              <a:rPr lang="vi-VN" sz="1500" err="1">
                <a:latin typeface="Fira Sans" panose="020B0503050000020004" pitchFamily="34" charset="0"/>
              </a:rPr>
              <a:t>hướng</a:t>
            </a:r>
            <a:r>
              <a:rPr lang="vi-VN" sz="1500">
                <a:latin typeface="Fira Sans" panose="020B0503050000020004" pitchFamily="34" charset="0"/>
              </a:rPr>
              <a:t> </a:t>
            </a:r>
            <a:r>
              <a:rPr lang="vi-VN" sz="1500" err="1">
                <a:latin typeface="Fira Sans" panose="020B0503050000020004" pitchFamily="34" charset="0"/>
              </a:rPr>
              <a:t>dẫn</a:t>
            </a:r>
            <a:r>
              <a:rPr lang="vi-VN" sz="1500">
                <a:latin typeface="Fira Sans" panose="020B0503050000020004" pitchFamily="34" charset="0"/>
              </a:rPr>
              <a:t>: </a:t>
            </a:r>
            <a:r>
              <a:rPr lang="vi-VN" sz="1500" err="1">
                <a:latin typeface="Fira Sans" panose="020B0503050000020004" pitchFamily="34" charset="0"/>
              </a:rPr>
              <a:t>Đinh</a:t>
            </a:r>
            <a:r>
              <a:rPr lang="vi-VN" sz="1500">
                <a:latin typeface="Fira Sans" panose="020B0503050000020004" pitchFamily="34" charset="0"/>
              </a:rPr>
              <a:t> </a:t>
            </a:r>
            <a:r>
              <a:rPr lang="vi-VN" sz="1500" err="1">
                <a:latin typeface="Fira Sans" panose="020B0503050000020004" pitchFamily="34" charset="0"/>
              </a:rPr>
              <a:t>Nguyễn</a:t>
            </a:r>
            <a:r>
              <a:rPr lang="vi-VN" sz="1500">
                <a:latin typeface="Fira Sans" panose="020B0503050000020004" pitchFamily="34" charset="0"/>
              </a:rPr>
              <a:t> Anh Dũng</a:t>
            </a:r>
          </a:p>
        </p:txBody>
      </p:sp>
      <p:pic>
        <p:nvPicPr>
          <p:cNvPr id="6" name="Picture 5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2946A607-0907-1871-6A7D-70C9CF3F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C4AD1D67-47C2-E7DB-DB34-EB82C7B5FB8D}"/>
              </a:ext>
            </a:extLst>
          </p:cNvPr>
          <p:cNvSpPr txBox="1">
            <a:spLocks/>
          </p:cNvSpPr>
          <p:nvPr/>
        </p:nvSpPr>
        <p:spPr>
          <a:xfrm>
            <a:off x="5290805" y="3354430"/>
            <a:ext cx="3701026" cy="129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500" dirty="0">
                <a:latin typeface="Fira Sans" panose="020B0503050000020004" pitchFamily="34" charset="0"/>
              </a:rPr>
              <a:t>Sinh </a:t>
            </a:r>
            <a:r>
              <a:rPr lang="en-US" sz="1500" dirty="0" err="1">
                <a:latin typeface="Fira Sans" panose="020B0503050000020004" pitchFamily="34" charset="0"/>
              </a:rPr>
              <a:t>viên</a:t>
            </a:r>
            <a:r>
              <a:rPr lang="en-US" sz="1500" dirty="0">
                <a:latin typeface="Fira Sans" panose="020B0503050000020004" pitchFamily="34" charset="0"/>
              </a:rPr>
              <a:t> </a:t>
            </a:r>
            <a:r>
              <a:rPr lang="en-US" sz="1500" dirty="0" err="1">
                <a:latin typeface="Fira Sans" panose="020B0503050000020004" pitchFamily="34" charset="0"/>
              </a:rPr>
              <a:t>thực</a:t>
            </a:r>
            <a:r>
              <a:rPr lang="en-US" sz="1500" dirty="0">
                <a:latin typeface="Fira Sans" panose="020B0503050000020004" pitchFamily="34" charset="0"/>
              </a:rPr>
              <a:t> </a:t>
            </a:r>
            <a:r>
              <a:rPr lang="en-US" sz="1500" dirty="0" err="1">
                <a:latin typeface="Fira Sans" panose="020B0503050000020004" pitchFamily="34" charset="0"/>
              </a:rPr>
              <a:t>hiện</a:t>
            </a:r>
            <a:r>
              <a:rPr lang="en-US" sz="1500" dirty="0">
                <a:latin typeface="Fira Sans" panose="020B0503050000020004" pitchFamily="34" charset="0"/>
              </a:rPr>
              <a:t>:</a:t>
            </a:r>
          </a:p>
          <a:p>
            <a:pPr marL="342900">
              <a:lnSpc>
                <a:spcPct val="150000"/>
              </a:lnSpc>
              <a:buAutoNum type="arabicPeriod"/>
            </a:pPr>
            <a:r>
              <a:rPr lang="en-US" sz="1500" dirty="0">
                <a:latin typeface="Fira Sans" panose="020B0503050000020004" pitchFamily="34" charset="0"/>
              </a:rPr>
              <a:t>21522466 – Lê Văn </a:t>
            </a:r>
            <a:r>
              <a:rPr lang="en-US" sz="1500" dirty="0" err="1">
                <a:latin typeface="Fira Sans" panose="020B0503050000020004" pitchFamily="34" charset="0"/>
              </a:rPr>
              <a:t>Phú</a:t>
            </a:r>
            <a:endParaRPr lang="en-US" sz="1500" dirty="0">
              <a:latin typeface="Fira Sans" panose="020B0503050000020004" pitchFamily="34" charset="0"/>
            </a:endParaRPr>
          </a:p>
          <a:p>
            <a:pPr marL="342900">
              <a:lnSpc>
                <a:spcPct val="150000"/>
              </a:lnSpc>
              <a:buAutoNum type="arabicPeriod"/>
            </a:pPr>
            <a:r>
              <a:rPr lang="en-US" sz="1500" dirty="0">
                <a:latin typeface="Fira Sans" panose="020B0503050000020004" pitchFamily="34" charset="0"/>
              </a:rPr>
              <a:t>21522032 – Lê Hoài Hải</a:t>
            </a:r>
            <a:endParaRPr lang="vi-VN" sz="15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5DB384-E93C-7F90-9056-2DC7D069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5E19F5D-3A0E-6ED7-CB3D-C0B227641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66BFC-ACF7-AE8C-9C2F-1BFBC6C690E0}"/>
              </a:ext>
            </a:extLst>
          </p:cNvPr>
          <p:cNvSpPr txBox="1"/>
          <p:nvPr/>
        </p:nvSpPr>
        <p:spPr>
          <a:xfrm>
            <a:off x="720000" y="1297437"/>
            <a:ext cx="3637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Website: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  + Frontend: Angular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  + Backend: ASP.NET Core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đối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tượng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nội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thất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  +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Thư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viện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Three.js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Chức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AR:</a:t>
            </a:r>
          </a:p>
          <a:p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  +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WebXR</a:t>
            </a:r>
            <a:endParaRPr kumimoji="1" lang="en-US" altLang="ja-JP" sz="2000" dirty="0"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2E9F9-E1CD-AFE5-7DD5-5168F9EC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20" y="1081139"/>
            <a:ext cx="1891059" cy="36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56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3212783-0A27-45B6-F568-996CCA7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578A7D0B-D7BB-0C41-C713-EB8F56C11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0650D8E2-BA78-E926-511E-E6421089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8" y="1518834"/>
            <a:ext cx="7572963" cy="24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0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AFB6E3BE-3F36-CC83-823C-669CD31ED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5F5589D2-2D6D-EC73-D537-1303C0B61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7EBBF-3B65-C4D0-30C1-C1D4D13C71B8}"/>
              </a:ext>
            </a:extLst>
          </p:cNvPr>
          <p:cNvSpPr txBox="1"/>
          <p:nvPr/>
        </p:nvSpPr>
        <p:spPr>
          <a:xfrm>
            <a:off x="720000" y="1302327"/>
            <a:ext cx="7704000" cy="3738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là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thư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viện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họa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web</a:t>
            </a:r>
            <a:r>
              <a:rPr kumimoji="1" lang="en-US" altLang="ja-JP" sz="200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200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200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err="1">
                <a:latin typeface="+mj-lt"/>
                <a:sym typeface="Wingdings" panose="05000000000000000000" pitchFamily="2" charset="2"/>
              </a:rPr>
              <a:t>dựa</a:t>
            </a:r>
            <a:r>
              <a:rPr kumimoji="1" lang="en-US" altLang="ja-JP" sz="200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2000">
                <a:latin typeface="+mj-lt"/>
                <a:sym typeface="Wingdings" panose="05000000000000000000" pitchFamily="2" charset="2"/>
              </a:rPr>
              <a:t> WebGL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chức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chính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hiển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thị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đối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tượng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3D.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chức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hỗ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trợ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ra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hiệu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lực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học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ánh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sáng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Tương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cao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khác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web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như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Html,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css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js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4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082AA806-D44D-79DD-09E3-03ACB11D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FDD6CFA4-0CB4-3E5F-95D2-82160C6C2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357FC-7ED1-D783-D683-4396EE88529E}"/>
              </a:ext>
            </a:extLst>
          </p:cNvPr>
          <p:cNvSpPr txBox="1"/>
          <p:nvPr/>
        </p:nvSpPr>
        <p:spPr>
          <a:xfrm>
            <a:off x="720000" y="1671087"/>
            <a:ext cx="7704000" cy="28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Năm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2010: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Được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hành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lần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đầu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mục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tiêu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đơn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giản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hóa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họa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web.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2012-2020: 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Liên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tục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cập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nhật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nhiều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cải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tiến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hiệu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suất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Hiện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tại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 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Three.js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trở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thư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viện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tiêu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chuẩn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họa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web.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04AF9-8D5E-F9CC-9999-458FCBE821F1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Lịch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9264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D100F78-02D4-CA50-C71A-35C5D3B3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E86304B-EFE7-7399-73F3-25886BD2D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0E8A5-F7D9-D417-15C4-6136CF9B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6872"/>
            <a:ext cx="3884672" cy="306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2E035-90B2-ED6F-E077-1B7C238ED8E8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3DE20-C88E-F760-DD95-DECA991EFE2D}"/>
              </a:ext>
            </a:extLst>
          </p:cNvPr>
          <p:cNvSpPr txBox="1"/>
          <p:nvPr/>
        </p:nvSpPr>
        <p:spPr>
          <a:xfrm>
            <a:off x="720000" y="1665341"/>
            <a:ext cx="3884671" cy="328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+mj-lt"/>
              </a:rPr>
              <a:t>The Scene: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nhỏ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chứa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những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vật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mà</a:t>
            </a:r>
            <a:r>
              <a:rPr lang="en-US" sz="1800" dirty="0">
                <a:latin typeface="+mj-lt"/>
              </a:rPr>
              <a:t> users </a:t>
            </a: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nhìn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thấy</a:t>
            </a:r>
            <a:r>
              <a:rPr lang="en-US" sz="18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+mj-lt"/>
              </a:rPr>
              <a:t>The Camera: </a:t>
            </a:r>
            <a:r>
              <a:rPr lang="en-US" sz="1800" dirty="0" err="1">
                <a:latin typeface="+mj-lt"/>
              </a:rPr>
              <a:t>Giống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kính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viễn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vọng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trỏ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thẳng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vào</a:t>
            </a:r>
            <a:r>
              <a:rPr lang="en-US" sz="1800" dirty="0">
                <a:latin typeface="+mj-lt"/>
              </a:rPr>
              <a:t> the Scene, </a:t>
            </a:r>
            <a:r>
              <a:rPr lang="en-US" sz="1800" dirty="0" err="1">
                <a:latin typeface="+mj-lt"/>
              </a:rPr>
              <a:t>giúp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chúng</a:t>
            </a:r>
            <a:r>
              <a:rPr lang="en-US" sz="1800" dirty="0">
                <a:latin typeface="+mj-lt"/>
              </a:rPr>
              <a:t> ta </a:t>
            </a:r>
            <a:r>
              <a:rPr lang="en-US" sz="1800" dirty="0" err="1">
                <a:latin typeface="+mj-lt"/>
              </a:rPr>
              <a:t>nhìn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thấy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nội</a:t>
            </a:r>
            <a:r>
              <a:rPr lang="en-US" sz="1800" dirty="0">
                <a:latin typeface="+mj-lt"/>
              </a:rPr>
              <a:t> dung </a:t>
            </a:r>
            <a:r>
              <a:rPr lang="en-US" sz="1800" dirty="0" err="1">
                <a:latin typeface="+mj-lt"/>
              </a:rPr>
              <a:t>bên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trong</a:t>
            </a:r>
            <a:r>
              <a:rPr lang="en-US" sz="1800" dirty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167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55E1F893-9CF4-9248-F3DD-3CC73D76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586264A1-E205-2EBE-4B1A-C0D56778F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94-9CF3-B31E-EE81-2716C2DA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6872"/>
            <a:ext cx="3884672" cy="306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534A2-9C26-FB14-3529-E7523826ED6B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5F23B-D9C9-F995-375A-2AA525A3BF33}"/>
              </a:ext>
            </a:extLst>
          </p:cNvPr>
          <p:cNvSpPr txBox="1"/>
          <p:nvPr/>
        </p:nvSpPr>
        <p:spPr>
          <a:xfrm>
            <a:off x="720000" y="1671087"/>
            <a:ext cx="3884671" cy="1709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50000"/>
              </a:lnSpc>
            </a:pPr>
            <a:r>
              <a:rPr lang="en-US" sz="1800" b="1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Renderer: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Scene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Camera,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user.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352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10CDE1EC-A71F-68E3-743F-66295CDB5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F92BEB59-964D-AE37-7D8C-B29D69CE3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7D1F4-BFB2-6286-B800-5AD8A11E8FCD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EB9F0-AC77-DCDB-0FA2-7388B5947560}"/>
              </a:ext>
            </a:extLst>
          </p:cNvPr>
          <p:cNvSpPr txBox="1"/>
          <p:nvPr/>
        </p:nvSpPr>
        <p:spPr>
          <a:xfrm>
            <a:off x="720000" y="1544461"/>
            <a:ext cx="4572000" cy="337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+mj-lt"/>
              </a:rPr>
              <a:t>Mesh: </a:t>
            </a:r>
            <a:r>
              <a:rPr lang="en-US" sz="1800" dirty="0" err="1">
                <a:latin typeface="+mj-lt"/>
              </a:rPr>
              <a:t>Là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object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đặt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trong</a:t>
            </a:r>
            <a:r>
              <a:rPr lang="en-US" sz="1800" dirty="0">
                <a:latin typeface="+mj-lt"/>
              </a:rPr>
              <a:t> the Scene, </a:t>
            </a:r>
            <a:r>
              <a:rPr lang="en-US" sz="1800" dirty="0" err="1">
                <a:latin typeface="+mj-lt"/>
              </a:rPr>
              <a:t>chịu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trách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nhiệm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thị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tất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loại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thể</a:t>
            </a:r>
            <a:r>
              <a:rPr lang="en-US" sz="1800" dirty="0">
                <a:latin typeface="+mj-lt"/>
              </a:rPr>
              <a:t> 3D.</a:t>
            </a:r>
          </a:p>
          <a:p>
            <a:pPr>
              <a:lnSpc>
                <a:spcPct val="150000"/>
              </a:lnSpc>
            </a:pPr>
            <a:br>
              <a:rPr lang="en-US" sz="1800" dirty="0">
                <a:latin typeface="+mj-lt"/>
              </a:rPr>
            </a:br>
            <a:r>
              <a:rPr lang="en-US" sz="1800" b="1" dirty="0">
                <a:latin typeface="+mj-lt"/>
              </a:rPr>
              <a:t>Geometry &amp; Material: </a:t>
            </a:r>
            <a:r>
              <a:rPr lang="en-US" sz="1800" dirty="0">
                <a:latin typeface="+mj-lt"/>
              </a:rPr>
              <a:t>Geometry </a:t>
            </a:r>
            <a:r>
              <a:rPr lang="en-US" sz="1800" dirty="0" err="1">
                <a:latin typeface="+mj-lt"/>
              </a:rPr>
              <a:t>định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nghĩa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hình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dạng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thể</a:t>
            </a:r>
            <a:r>
              <a:rPr lang="en-US" sz="1800" dirty="0">
                <a:latin typeface="+mj-lt"/>
              </a:rPr>
              <a:t> 3D. Material </a:t>
            </a:r>
            <a:r>
              <a:rPr lang="en-US" sz="1800" dirty="0" err="1">
                <a:latin typeface="+mj-lt"/>
              </a:rPr>
              <a:t>sẽ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định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nghĩa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mặt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thể</a:t>
            </a:r>
            <a:r>
              <a:rPr lang="en-US" sz="1800" dirty="0">
                <a:latin typeface="+mj-lt"/>
              </a:rPr>
              <a:t> (</a:t>
            </a:r>
            <a:r>
              <a:rPr lang="en-US" sz="1800" dirty="0" err="1">
                <a:latin typeface="+mj-lt"/>
              </a:rPr>
              <a:t>bề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mặt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gỗ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bề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mặt</a:t>
            </a:r>
            <a:r>
              <a:rPr lang="en-US" sz="1800" dirty="0">
                <a:latin typeface="+mj-lt"/>
              </a:rPr>
              <a:t> xi </a:t>
            </a:r>
            <a:r>
              <a:rPr lang="en-US" sz="1800" dirty="0" err="1">
                <a:latin typeface="+mj-lt"/>
              </a:rPr>
              <a:t>măng</a:t>
            </a:r>
            <a:r>
              <a:rPr lang="en-US" sz="1800" dirty="0">
                <a:latin typeface="+mj-lt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FE607-B79D-4731-D946-FBF3357C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599" y="2055413"/>
            <a:ext cx="2994401" cy="17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20B6D4F1-9652-9DBF-2CAC-3C183F74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BAD30D68-81AA-4FFE-04A1-0B2F8F9CF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D7EC6-FF27-D768-00E7-E96CD83E52E1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công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nghệ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liên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quan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CABA6-FBD0-89A7-0BA1-57DC1E32A9FF}"/>
              </a:ext>
            </a:extLst>
          </p:cNvPr>
          <p:cNvSpPr txBox="1"/>
          <p:nvPr/>
        </p:nvSpPr>
        <p:spPr>
          <a:xfrm>
            <a:off x="719999" y="1680011"/>
            <a:ext cx="7703999" cy="254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+mj-lt"/>
              </a:rPr>
              <a:t>WebGL: </a:t>
            </a:r>
            <a:r>
              <a:rPr lang="en-US" sz="1800" dirty="0">
                <a:latin typeface="+mj-lt"/>
              </a:rPr>
              <a:t>API </a:t>
            </a:r>
            <a:r>
              <a:rPr lang="en-US" sz="1800" dirty="0" err="1">
                <a:latin typeface="+mj-lt"/>
              </a:rPr>
              <a:t>cho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phép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thị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họa</a:t>
            </a:r>
            <a:r>
              <a:rPr lang="en-US" sz="1800" dirty="0">
                <a:latin typeface="+mj-lt"/>
              </a:rPr>
              <a:t> 2D, 3D </a:t>
            </a:r>
            <a:r>
              <a:rPr lang="en-US" sz="1800" dirty="0" err="1">
                <a:latin typeface="+mj-lt"/>
              </a:rPr>
              <a:t>trên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trình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duyệt</a:t>
            </a:r>
            <a:endParaRPr lang="en-US" sz="18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1800" dirty="0">
                <a:latin typeface="+mj-lt"/>
              </a:rPr>
              <a:t>Three.js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xây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dựng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dựa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trên</a:t>
            </a:r>
            <a:r>
              <a:rPr lang="en-US" sz="1800" dirty="0">
                <a:latin typeface="+mj-lt"/>
              </a:rPr>
              <a:t> WebGL, </a:t>
            </a:r>
            <a:r>
              <a:rPr lang="en-US" sz="1800" dirty="0" err="1">
                <a:latin typeface="+mj-lt"/>
              </a:rPr>
              <a:t>giúp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hóa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việc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phát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họa</a:t>
            </a:r>
            <a:r>
              <a:rPr lang="en-US" sz="1800" dirty="0">
                <a:latin typeface="+mj-lt"/>
              </a:rPr>
              <a:t> 3D.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+mj-lt"/>
              </a:rPr>
              <a:t>WebXR</a:t>
            </a:r>
            <a:r>
              <a:rPr lang="en-US" sz="1800" b="1" dirty="0">
                <a:latin typeface="+mj-lt"/>
              </a:rPr>
              <a:t>: </a:t>
            </a:r>
            <a:r>
              <a:rPr lang="en-US" sz="1800" dirty="0">
                <a:latin typeface="+mj-lt"/>
              </a:rPr>
              <a:t>API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tạo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trải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nghiệm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tế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cường</a:t>
            </a:r>
            <a:r>
              <a:rPr lang="en-US" sz="1800" dirty="0">
                <a:latin typeface="+mj-lt"/>
              </a:rPr>
              <a:t> (AR)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+mj-lt"/>
              </a:rPr>
              <a:t>=&gt; Three.js </a:t>
            </a:r>
            <a:r>
              <a:rPr lang="en-US" sz="1800" dirty="0" err="1">
                <a:latin typeface="+mj-lt"/>
              </a:rPr>
              <a:t>tích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hợp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WebXR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hỗ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xây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dựng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hệ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thống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tính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tương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trong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môi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trường</a:t>
            </a:r>
            <a:r>
              <a:rPr lang="en-US" sz="1800" dirty="0">
                <a:latin typeface="+mj-lt"/>
              </a:rPr>
              <a:t> 3D.</a:t>
            </a:r>
          </a:p>
        </p:txBody>
      </p:sp>
    </p:spTree>
    <p:extLst>
      <p:ext uri="{BB962C8B-B14F-4D97-AF65-F5344CB8AC3E}">
        <p14:creationId xmlns:p14="http://schemas.microsoft.com/office/powerpoint/2010/main" val="123246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D8F0B086-2332-5862-9405-00AD2B79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2BF962F5-1711-BD4D-EBB2-9A0177BD0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 Các công nghệ cụ thể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F08CE-7A18-E80A-590C-8A57A8C98B11}"/>
              </a:ext>
            </a:extLst>
          </p:cNvPr>
          <p:cNvSpPr txBox="1"/>
          <p:nvPr/>
        </p:nvSpPr>
        <p:spPr>
          <a:xfrm>
            <a:off x="720000" y="11443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Three.js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công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nghệ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liên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quan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BEB85-C0B2-605E-B619-8DB73DEC686D}"/>
              </a:ext>
            </a:extLst>
          </p:cNvPr>
          <p:cNvSpPr txBox="1"/>
          <p:nvPr/>
        </p:nvSpPr>
        <p:spPr>
          <a:xfrm>
            <a:off x="720001" y="1691124"/>
            <a:ext cx="7703999" cy="88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+mj-lt"/>
              </a:rPr>
              <a:t>Babylon.js: </a:t>
            </a:r>
            <a:r>
              <a:rPr lang="en-US" sz="1800" dirty="0" err="1">
                <a:latin typeface="+mj-lt"/>
              </a:rPr>
              <a:t>Là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engine </a:t>
            </a:r>
            <a:r>
              <a:rPr lang="en-US" sz="1800" dirty="0" err="1">
                <a:latin typeface="+mj-lt"/>
              </a:rPr>
              <a:t>đồ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họa</a:t>
            </a:r>
            <a:r>
              <a:rPr lang="en-US" sz="1800" dirty="0">
                <a:latin typeface="+mj-lt"/>
              </a:rPr>
              <a:t> 3D </a:t>
            </a:r>
            <a:r>
              <a:rPr lang="en-US" sz="1800" dirty="0" err="1">
                <a:latin typeface="+mj-lt"/>
              </a:rPr>
              <a:t>khác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tương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tự</a:t>
            </a:r>
            <a:r>
              <a:rPr lang="en-US" sz="1800" dirty="0">
                <a:latin typeface="+mj-lt"/>
              </a:rPr>
              <a:t> Three.js </a:t>
            </a:r>
            <a:r>
              <a:rPr lang="en-US" sz="1800" dirty="0" err="1">
                <a:latin typeface="+mj-lt"/>
              </a:rPr>
              <a:t>nhưng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tính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riêng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ưu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điểm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khác</a:t>
            </a:r>
            <a:r>
              <a:rPr lang="en-US" sz="1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716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4EC86588-F1AB-1D86-4703-2B12AA468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7DAB36E4-CB21-57A1-E636-D405D7FB1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cụ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EB28D-2CAE-3571-C6A3-44CA8BA52877}"/>
              </a:ext>
            </a:extLst>
          </p:cNvPr>
          <p:cNvSpPr txBox="1"/>
          <p:nvPr/>
        </p:nvSpPr>
        <p:spPr>
          <a:xfrm>
            <a:off x="720000" y="1302327"/>
            <a:ext cx="77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WebXR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]:</a:t>
            </a:r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890DF-1FE6-02E3-C698-2B09A6269C62}"/>
              </a:ext>
            </a:extLst>
          </p:cNvPr>
          <p:cNvSpPr txBox="1"/>
          <p:nvPr/>
        </p:nvSpPr>
        <p:spPr>
          <a:xfrm>
            <a:off x="720002" y="1691124"/>
            <a:ext cx="4378472" cy="212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rtl="0">
              <a:lnSpc>
                <a:spcPct val="150000"/>
              </a:lnSpc>
              <a:buFont typeface="Fira Sans" panose="020B0503050000020004" pitchFamily="34" charset="0"/>
              <a:buChar char="–"/>
            </a:pP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WebVR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</a:endParaRPr>
          </a:p>
          <a:p>
            <a:pPr marL="285750" marR="0" indent="-285750" algn="l" rtl="0">
              <a:lnSpc>
                <a:spcPct val="150000"/>
              </a:lnSpc>
              <a:buFont typeface="Fira Sans" panose="020B0503050000020004" pitchFamily="34" charset="0"/>
              <a:buChar char="–"/>
            </a:pP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WebAR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800" b="0" i="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kumimoji="1" lang="en-US" sz="1800" b="0" i="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+mj-lt"/>
            </a:endParaRPr>
          </a:p>
        </p:txBody>
      </p:sp>
      <p:pic>
        <p:nvPicPr>
          <p:cNvPr id="3" name="Picture 6" descr="Build immersive web experiences with WebXR - WWDC24 - Videos - Apple  Developer">
            <a:extLst>
              <a:ext uri="{FF2B5EF4-FFF2-40B4-BE49-F238E27FC236}">
                <a16:creationId xmlns:a16="http://schemas.microsoft.com/office/drawing/2014/main" id="{BA2AEEBF-4FBB-AB5B-76A7-D71EDAC4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069" y="1800255"/>
            <a:ext cx="3108929" cy="17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6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Nội dung chính</a:t>
            </a:r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618650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 lang="ja-JP" altLang="en-US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3"/>
          </p:nvPr>
        </p:nvSpPr>
        <p:spPr>
          <a:xfrm>
            <a:off x="5447385" y="3026754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 lang="ja-JP" altLang="en-US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4"/>
          </p:nvPr>
        </p:nvSpPr>
        <p:spPr>
          <a:xfrm>
            <a:off x="4256462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 lang="ja-JP" altLang="en-US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6"/>
          </p:nvPr>
        </p:nvSpPr>
        <p:spPr>
          <a:xfrm>
            <a:off x="7056358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 lang="ja-JP" altLang="en-US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831211" y="2109775"/>
            <a:ext cx="2309577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-US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iới thiệu đề tài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8"/>
          </p:nvPr>
        </p:nvSpPr>
        <p:spPr>
          <a:xfrm>
            <a:off x="3516425" y="2109775"/>
            <a:ext cx="2214774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Cơ</a:t>
            </a:r>
            <a:r>
              <a:rPr lang="vi-VN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sở</a:t>
            </a:r>
            <a:r>
              <a:rPr lang="vi-VN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vi-VN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thuyết</a:t>
            </a:r>
            <a:r>
              <a:rPr lang="vi-VN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vi-VN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AR</a:t>
            </a: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9"/>
          </p:nvPr>
        </p:nvSpPr>
        <p:spPr>
          <a:xfrm>
            <a:off x="6145950" y="2109775"/>
            <a:ext cx="2591815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Các công nghệ cụ thể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3"/>
          </p:nvPr>
        </p:nvSpPr>
        <p:spPr>
          <a:xfrm>
            <a:off x="4802685" y="3775527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Demo prototype</a:t>
            </a:r>
          </a:p>
        </p:txBody>
      </p:sp>
      <p:cxnSp>
        <p:nvCxnSpPr>
          <p:cNvPr id="185" name="Google Shape;185;p28"/>
          <p:cNvCxnSpPr>
            <a:endCxn id="173" idx="1"/>
          </p:cNvCxnSpPr>
          <p:nvPr/>
        </p:nvCxnSpPr>
        <p:spPr>
          <a:xfrm>
            <a:off x="-42150" y="1748850"/>
            <a:ext cx="1660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oogle Shape;186;p28"/>
          <p:cNvCxnSpPr>
            <a:cxnSpLocks/>
          </p:cNvCxnSpPr>
          <p:nvPr/>
        </p:nvCxnSpPr>
        <p:spPr>
          <a:xfrm>
            <a:off x="7525350" y="3458753"/>
            <a:ext cx="16437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Google Shape;177;p28">
            <a:extLst>
              <a:ext uri="{FF2B5EF4-FFF2-40B4-BE49-F238E27FC236}">
                <a16:creationId xmlns:a16="http://schemas.microsoft.com/office/drawing/2014/main" id="{A68C8576-CD3B-CE3A-CF3F-F1FBFCA47FB9}"/>
              </a:ext>
            </a:extLst>
          </p:cNvPr>
          <p:cNvSpPr txBox="1">
            <a:spLocks/>
          </p:cNvSpPr>
          <p:nvPr/>
        </p:nvSpPr>
        <p:spPr>
          <a:xfrm>
            <a:off x="2885205" y="3026754"/>
            <a:ext cx="734700" cy="572700"/>
          </a:xfrm>
          <a:prstGeom prst="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5" name="Google Shape;181;p28">
            <a:extLst>
              <a:ext uri="{FF2B5EF4-FFF2-40B4-BE49-F238E27FC236}">
                <a16:creationId xmlns:a16="http://schemas.microsoft.com/office/drawing/2014/main" id="{34AFAE18-01E6-3981-0856-414FD886F84C}"/>
              </a:ext>
            </a:extLst>
          </p:cNvPr>
          <p:cNvSpPr txBox="1">
            <a:spLocks/>
          </p:cNvSpPr>
          <p:nvPr/>
        </p:nvSpPr>
        <p:spPr>
          <a:xfrm>
            <a:off x="1985999" y="3775527"/>
            <a:ext cx="2591815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Timeline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giai</a:t>
            </a:r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đoạn</a:t>
            </a:r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sz="18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endParaRPr lang="en-US" sz="18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7" grpId="0" animBg="1"/>
      <p:bldP spid="179" grpId="0" build="p"/>
      <p:bldP spid="180" grpId="0" build="p"/>
      <p:bldP spid="181" grpId="0" build="p"/>
      <p:bldP spid="182" grpId="0" build="p"/>
      <p:bldP spid="4" grpId="0" animBg="1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01C4F9C1-5824-F560-1CF6-BED3C870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E602CEE8-3323-3D8D-0AE9-DBE3196D0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công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nghệ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cụ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B106E-D5DC-9015-8D31-E2DEB990F369}"/>
              </a:ext>
            </a:extLst>
          </p:cNvPr>
          <p:cNvSpPr txBox="1"/>
          <p:nvPr/>
        </p:nvSpPr>
        <p:spPr>
          <a:xfrm>
            <a:off x="720000" y="1302327"/>
            <a:ext cx="7704000" cy="292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WebXR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Lịch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thành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</a:t>
            </a: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WebVR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1.0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được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giới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thiệu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năm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2014,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chính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thức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hành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3/2016 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Yêu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cầu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lý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chuyên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AR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triển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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WebVR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còn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đáp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được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WebXR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hành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11/2020 (Chrome 81) 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chuẩn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thống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nhất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cả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VR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AR.</a:t>
            </a:r>
          </a:p>
        </p:txBody>
      </p:sp>
    </p:spTree>
    <p:extLst>
      <p:ext uri="{BB962C8B-B14F-4D97-AF65-F5344CB8AC3E}">
        <p14:creationId xmlns:p14="http://schemas.microsoft.com/office/powerpoint/2010/main" val="207564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B54C0C95-FD57-957F-7D26-C992DBEB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6133E00-A535-02B2-6636-4092F2B75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666B9-24B2-5B42-5348-8C13FDC32123}"/>
              </a:ext>
            </a:extLst>
          </p:cNvPr>
          <p:cNvSpPr txBox="1"/>
          <p:nvPr/>
        </p:nvSpPr>
        <p:spPr>
          <a:xfrm>
            <a:off x="720000" y="1302327"/>
            <a:ext cx="7704000" cy="130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WebAR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kết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hợp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các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kỹ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thuật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xử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lý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hình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ảnh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,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nhận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diện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không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gian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và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tương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tác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thời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gian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thực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để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tích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hợp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các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đối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tượng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ảo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vào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thế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giới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thực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.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4DF80-92E5-715E-7348-2E60792F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03" y="2784946"/>
            <a:ext cx="4390793" cy="19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A3204E53-55D9-7CA8-91E7-7CF165E6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580563CB-240F-7A76-28EE-0E2AEAD4D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AAD99-F29C-01DF-D7FD-72B2636F6FEA}"/>
              </a:ext>
            </a:extLst>
          </p:cNvPr>
          <p:cNvSpPr txBox="1"/>
          <p:nvPr/>
        </p:nvSpPr>
        <p:spPr>
          <a:xfrm>
            <a:off x="720000" y="1302327"/>
            <a:ext cx="77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]:</a:t>
            </a:r>
          </a:p>
        </p:txBody>
      </p:sp>
      <p:pic>
        <p:nvPicPr>
          <p:cNvPr id="4" name="Picture 3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32220BFF-02ED-6CE1-C628-1BE6467B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19" y="1702437"/>
            <a:ext cx="5115762" cy="31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7F2667A5-7A69-5B52-FFF3-88E4E95CF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E1637A57-71F0-FE2E-A1B9-3A96742190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09C70-CF18-F49F-9109-97E874B9F9FD}"/>
              </a:ext>
            </a:extLst>
          </p:cNvPr>
          <p:cNvSpPr txBox="1"/>
          <p:nvPr/>
        </p:nvSpPr>
        <p:spPr>
          <a:xfrm>
            <a:off x="720000" y="1302327"/>
            <a:ext cx="77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toán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Markerless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Tracking: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lập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(SLAM):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máy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giúp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ra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Liên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tục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quét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mặt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phẳng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nơi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8041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CC67E728-6FE0-1E57-6312-6C6239CF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0791D55E-0DBF-5205-20C4-257C72AFB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27B2B-7205-2341-B750-3D252AAA0369}"/>
              </a:ext>
            </a:extLst>
          </p:cNvPr>
          <p:cNvSpPr txBox="1"/>
          <p:nvPr/>
        </p:nvSpPr>
        <p:spPr>
          <a:xfrm>
            <a:off x="720000" y="1302327"/>
            <a:ext cx="77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toán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Markerless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Tracking: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lập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(SLAM):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máy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giúp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ra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3D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Liên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tục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quét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mặt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phẳng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nơi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4495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B0EDB04F-E299-5A21-8DF8-ECA4C2178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9154085D-7A5F-2C52-433A-295B6BDDC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303F91-0B86-B5C0-AAC4-00EF5CA0E277}"/>
              </a:ext>
            </a:extLst>
          </p:cNvPr>
          <p:cNvSpPr txBox="1"/>
          <p:nvPr/>
        </p:nvSpPr>
        <p:spPr>
          <a:xfrm>
            <a:off x="720000" y="1302327"/>
            <a:ext cx="7704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toán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Markerless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Tracking: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Theo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dõi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điểm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”: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Nhận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góc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tường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“neo”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Cảm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biến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chiều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sâu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mặt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Phân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tích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khoảng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giữa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giúp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đối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tượng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xuất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trước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hoặc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sau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Ước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lượng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sáng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Phân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tích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điều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sáng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áp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ảo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27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63C64112-F09B-74DC-ED2F-174308B10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7767A6D7-123E-90DB-95A2-CEC5C51AA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42E6C-3C77-5D21-AF3C-FF26A8422557}"/>
              </a:ext>
            </a:extLst>
          </p:cNvPr>
          <p:cNvSpPr txBox="1"/>
          <p:nvPr/>
        </p:nvSpPr>
        <p:spPr>
          <a:xfrm>
            <a:off x="720000" y="1302327"/>
            <a:ext cx="466411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SLAM: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Simultaneous Localization and Mapping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then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chốt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hệ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thống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robot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hoặc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AR,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giúp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xung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quanh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28" name="Picture 4" descr="What is SLAM - Simultaneous Localization and Mapping">
            <a:extLst>
              <a:ext uri="{FF2B5EF4-FFF2-40B4-BE49-F238E27FC236}">
                <a16:creationId xmlns:a16="http://schemas.microsoft.com/office/drawing/2014/main" id="{734F0C83-1CC8-D5F3-B3E8-8D78A4DE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114" y="1836294"/>
            <a:ext cx="3039886" cy="21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0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DA40986C-9F8F-5D06-986D-4FD77BE9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C733C6C0-7065-AD18-57A9-42987EFAF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1DE0A-A2D1-4980-F809-C0CDF2D3223A}"/>
              </a:ext>
            </a:extLst>
          </p:cNvPr>
          <p:cNvSpPr txBox="1"/>
          <p:nvPr/>
        </p:nvSpPr>
        <p:spPr>
          <a:xfrm>
            <a:off x="720000" y="1302327"/>
            <a:ext cx="7704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SLAM: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Nhận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phân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biệt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”: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”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nổi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tường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góc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bàn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… 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điểm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mốc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theo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dõi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khoảng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cách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Phân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biệt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”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nhận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trùng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lặp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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đảm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chính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874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A5A1ECED-8995-F2A4-6BC3-5E392674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B12736A8-EBF5-3B15-7BDD-F3F5D0F20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4B0DC-16C0-D1BC-CFCB-7792069E2CCD}"/>
              </a:ext>
            </a:extLst>
          </p:cNvPr>
          <p:cNvSpPr txBox="1"/>
          <p:nvPr/>
        </p:nvSpPr>
        <p:spPr>
          <a:xfrm>
            <a:off x="720000" y="1302327"/>
            <a:ext cx="7704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SLAM: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Ước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lượng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chuyển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điểm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“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đặc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trưng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”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đã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hướng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so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điểm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phương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pháp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bình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phương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cực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tiểu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Gauss-Newton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giảm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thiểu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sai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số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VD: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Chiếc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xe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robot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đang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ở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bức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tường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20 cm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lệch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hướng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60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độ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về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phải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124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BF24960E-1742-9CCD-1335-C95FF819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3D26528C-5D30-2356-EBF8-3CF4E5E1C9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2FB02-ADCD-AC1C-2142-8D78B71322BF}"/>
              </a:ext>
            </a:extLst>
          </p:cNvPr>
          <p:cNvSpPr txBox="1"/>
          <p:nvPr/>
        </p:nvSpPr>
        <p:spPr>
          <a:xfrm>
            <a:off x="720000" y="1302327"/>
            <a:ext cx="770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Cách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hoạt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SLAM: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 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cục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bộ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người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dùng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nhìn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thấy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màn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được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cập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nhật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cải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liên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tục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quá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trình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di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chuyển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r>
              <a:rPr kumimoji="1" lang="en-US" altLang="ja-JP" sz="8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+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Xây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dựng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toàn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cục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    -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tổng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hợp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thiết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đã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qua.</a:t>
            </a:r>
          </a:p>
        </p:txBody>
      </p:sp>
    </p:spTree>
    <p:extLst>
      <p:ext uri="{BB962C8B-B14F-4D97-AF65-F5344CB8AC3E}">
        <p14:creationId xmlns:p14="http://schemas.microsoft.com/office/powerpoint/2010/main" val="365078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E33C46F-1B54-1EDB-5A7B-23F27891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B72E048E-92B3-BCC8-34D4-56C83C288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1. Giới thiệu đề tài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29FD4E-0C3E-1257-4C60-9924ACB38013}"/>
              </a:ext>
            </a:extLst>
          </p:cNvPr>
          <p:cNvSpPr txBox="1"/>
          <p:nvPr/>
        </p:nvSpPr>
        <p:spPr>
          <a:xfrm>
            <a:off x="720000" y="1302327"/>
            <a:ext cx="7704000" cy="300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Đặt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vấn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đề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Vấn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đề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chung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trang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thương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mại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điện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i="1" dirty="0" err="1">
                <a:latin typeface="+mj-lt"/>
                <a:sym typeface="Wingdings" panose="05000000000000000000" pitchFamily="2" charset="2"/>
              </a:rPr>
              <a:t>tử</a:t>
            </a:r>
            <a:r>
              <a:rPr kumimoji="1" lang="en-US" altLang="ja-JP" sz="1800" b="1" i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Người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dùng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khăn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việc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dung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phẩm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thời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gian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Quyết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định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mua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sắm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hạn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chế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bởi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ảnh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tin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trên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trang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web.</a:t>
            </a: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Tỷ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lệ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hoàn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trả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cao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do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không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đạt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kỳ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vọng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10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2BDF2D0E-B370-6994-1F01-87644D75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EFDEF20A-3D09-EDA1-8359-92CC18223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C54D47-77C0-D876-FDD6-730F26E8E32D}"/>
              </a:ext>
            </a:extLst>
          </p:cNvPr>
          <p:cNvSpPr txBox="1"/>
          <p:nvPr/>
        </p:nvSpPr>
        <p:spPr>
          <a:xfrm>
            <a:off x="720000" y="1302327"/>
            <a:ext cx="770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marketing</a:t>
            </a:r>
          </a:p>
          <a:p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VD: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McDonal’s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ở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Thụy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Điển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đã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thay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bóng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bay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trang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trí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bằng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bóng</a:t>
            </a:r>
            <a:r>
              <a:rPr lang="en-US" altLang="ja-JP" sz="1800" dirty="0">
                <a:effectLst/>
                <a:latin typeface="+mj-lt"/>
                <a:ea typeface="MS Mincho" panose="02020609040205080304" pitchFamily="49" charset="-128"/>
              </a:rPr>
              <a:t> bay </a:t>
            </a:r>
            <a:r>
              <a:rPr lang="en-US" altLang="ja-JP" sz="1800" dirty="0" err="1">
                <a:effectLst/>
                <a:latin typeface="+mj-lt"/>
                <a:ea typeface="MS Mincho" panose="02020609040205080304" pitchFamily="49" charset="-128"/>
              </a:rPr>
              <a:t>WebAR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584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D6B14476-7843-3A63-02A1-B5996787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79D6811F-8E20-A27E-C956-86C960ABE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5858D-9DAF-4B30-1EB9-612D571CF085}"/>
              </a:ext>
            </a:extLst>
          </p:cNvPr>
          <p:cNvSpPr txBox="1"/>
          <p:nvPr/>
        </p:nvSpPr>
        <p:spPr>
          <a:xfrm>
            <a:off x="720000" y="1302327"/>
            <a:ext cx="42607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Quảng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, marketing</a:t>
            </a:r>
          </a:p>
          <a:p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  <a:p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VD: Bia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Sài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Gòn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AR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thu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hút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khách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hàng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8501D-A54B-E6D9-02AA-DF1C02BC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3" b="10812"/>
          <a:stretch/>
        </p:blipFill>
        <p:spPr bwMode="auto">
          <a:xfrm>
            <a:off x="6154999" y="1302327"/>
            <a:ext cx="2269001" cy="34974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392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BBF907CE-D1F1-0AFF-12F4-5A0AD1AA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3C59675-2499-A59B-ABBF-3447CA022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3. Các công nghệ cụ thể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D6A3FB-FE35-BC15-23B2-BA5E39CD7D29}"/>
              </a:ext>
            </a:extLst>
          </p:cNvPr>
          <p:cNvSpPr txBox="1"/>
          <p:nvPr/>
        </p:nvSpPr>
        <p:spPr>
          <a:xfrm>
            <a:off x="720000" y="1302327"/>
            <a:ext cx="770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WebAR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 [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b="1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b="1" dirty="0">
                <a:latin typeface="+mj-lt"/>
                <a:sym typeface="Wingdings" panose="05000000000000000000" pitchFamily="2" charset="2"/>
              </a:rPr>
              <a:t>]:</a:t>
            </a:r>
          </a:p>
          <a:p>
            <a:r>
              <a:rPr kumimoji="1" lang="en-US" altLang="ja-JP" sz="800" b="1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Tăng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giá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phẩm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lợi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ích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kinh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doanh</a:t>
            </a:r>
            <a:endParaRPr kumimoji="1" lang="en-US" altLang="ja-JP" sz="1800" dirty="0"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5D523-D0C6-EDFF-955A-3C6594D3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27" y="2071768"/>
            <a:ext cx="5579745" cy="27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8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DBB35519-2FFC-BA99-5AA7-29EE9779F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20E9235F-0945-8876-97C4-84F6F07B4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4. Timeline và các giai đoạn phát triển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8148A-2000-8F83-9572-C8E672BA71B7}"/>
              </a:ext>
            </a:extLst>
          </p:cNvPr>
          <p:cNvSpPr txBox="1"/>
          <p:nvPr/>
        </p:nvSpPr>
        <p:spPr>
          <a:xfrm>
            <a:off x="720000" y="1834551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KeHoachThucHien.xlsx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93207-223D-3E25-C05D-CA04D82A437D}"/>
              </a:ext>
            </a:extLst>
          </p:cNvPr>
          <p:cNvSpPr txBox="1"/>
          <p:nvPr/>
        </p:nvSpPr>
        <p:spPr>
          <a:xfrm>
            <a:off x="720001" y="1270519"/>
            <a:ext cx="7703999" cy="46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+mj-lt"/>
              </a:rPr>
              <a:t>File </a:t>
            </a:r>
            <a:r>
              <a:rPr lang="en-US" sz="1800" err="1">
                <a:latin typeface="+mj-lt"/>
              </a:rPr>
              <a:t>kế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hoạch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thực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hiện</a:t>
            </a:r>
            <a:r>
              <a:rPr lang="en-US" sz="1800">
                <a:latin typeface="+mj-lt"/>
              </a:rPr>
              <a:t> ở </a:t>
            </a:r>
            <a:r>
              <a:rPr lang="en-US" sz="1800" err="1">
                <a:latin typeface="+mj-lt"/>
              </a:rPr>
              <a:t>bên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dưới</a:t>
            </a:r>
            <a:endParaRPr 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45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6952880-DEAA-3BC3-1793-1190154CA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A9864D85-90FE-9244-2A5F-0FD1D45ED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5. Demo prototype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9F6A2-BD23-6032-D0EC-0915F24A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16" y="1868496"/>
            <a:ext cx="3921484" cy="215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5D49C-FF23-54E8-3DC4-498BDAA2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24052"/>
            <a:ext cx="3782516" cy="39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E0860726-391E-F029-F077-6AAB99D63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8F72CDAE-96D9-C7BC-3FF0-D7BDAD3D3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5. Demo prototype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33C5-859A-1213-6F77-FBFF1DDB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6" y="1075713"/>
            <a:ext cx="1718153" cy="3818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5D68D-8576-66B5-B71C-91751517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30" y="1075712"/>
            <a:ext cx="1718153" cy="38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6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ỔNG HỢP MỘT SỐ MẪU SLIDE CẢM ƠN ẤN TƯỢNG VÀ CHUYÊN NGHIỆP">
            <a:extLst>
              <a:ext uri="{FF2B5EF4-FFF2-40B4-BE49-F238E27FC236}">
                <a16:creationId xmlns:a16="http://schemas.microsoft.com/office/drawing/2014/main" id="{27333334-B388-3D9B-ED83-8C2DEC332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5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2614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53DE0F6-18F3-167A-F926-46883618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CA61DFD-C319-B958-971B-CCC56ABA7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1. Giới thiệu đề tài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A002D0-0D0C-3034-DEB5-679250407042}"/>
              </a:ext>
            </a:extLst>
          </p:cNvPr>
          <p:cNvSpPr txBox="1"/>
          <p:nvPr/>
        </p:nvSpPr>
        <p:spPr>
          <a:xfrm>
            <a:off x="720000" y="1302327"/>
            <a:ext cx="7704000" cy="235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Giải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pháp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AR (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tế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ảo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cường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Mục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tiêu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đề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tài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website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thương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mại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điện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tử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chức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cơ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Tích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hợp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khả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năng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xem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mô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sản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phẩm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3D 360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độ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Xem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di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chuyển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đồ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nội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thất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err="1">
                <a:latin typeface="+mj-lt"/>
                <a:sym typeface="Wingdings" panose="05000000000000000000" pitchFamily="2" charset="2"/>
              </a:rPr>
              <a:t>thông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qua camera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điện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thoại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28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4F90C32-25E6-B6F7-B2F6-DFA360DA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C806AA2-BFED-08A8-2052-594956EFA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bg1"/>
                </a:solidFill>
                <a:latin typeface="+mj-lt"/>
              </a:rPr>
              <a:t>2. Cơ sở lý thuyết về 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E7B0-3EBB-BA93-8A82-9F5FAA5ADF9E}"/>
              </a:ext>
            </a:extLst>
          </p:cNvPr>
          <p:cNvSpPr txBox="1"/>
          <p:nvPr/>
        </p:nvSpPr>
        <p:spPr>
          <a:xfrm>
            <a:off x="720000" y="1302327"/>
            <a:ext cx="7704000" cy="327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Khái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niệm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Một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phiên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bản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nâng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cấp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thế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giới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thật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thông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tin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số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do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máy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ra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(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ảnh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âm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thanh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yếu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tố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khác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Sử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cứng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phần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mềm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của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máy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tính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(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màn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hình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,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bảng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điều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khiển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)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để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kết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hợp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thông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tin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kỹ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thuật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số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môi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trường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20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11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FEFC6CB-039B-FA44-1280-F6D5189E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A93E6CBC-9A47-E339-21CD-D8D2888A1D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2. Cơ sở lý thuyết về AR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FA162-D331-34D2-7085-F98EBCE9A4DD}"/>
              </a:ext>
            </a:extLst>
          </p:cNvPr>
          <p:cNvSpPr txBox="1"/>
          <p:nvPr/>
        </p:nvSpPr>
        <p:spPr>
          <a:xfrm>
            <a:off x="720000" y="1297437"/>
            <a:ext cx="7704000" cy="5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Lĩnh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vực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áp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2050" name="Picture 2" descr="Augmented Reality in Education: Examples, Benefits, &amp; Use Cases - ArborXR">
            <a:extLst>
              <a:ext uri="{FF2B5EF4-FFF2-40B4-BE49-F238E27FC236}">
                <a16:creationId xmlns:a16="http://schemas.microsoft.com/office/drawing/2014/main" id="{8668C4C8-7AC5-834F-89C9-5D4E1F0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8" y="2025020"/>
            <a:ext cx="3520686" cy="19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AE779-F72F-3E9C-C19B-86FCB4BCAE61}"/>
              </a:ext>
            </a:extLst>
          </p:cNvPr>
          <p:cNvSpPr txBox="1"/>
          <p:nvPr/>
        </p:nvSpPr>
        <p:spPr>
          <a:xfrm>
            <a:off x="2098196" y="422644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dục</a:t>
            </a:r>
            <a:endParaRPr lang="en-US" dirty="0"/>
          </a:p>
        </p:txBody>
      </p:sp>
      <p:pic>
        <p:nvPicPr>
          <p:cNvPr id="2052" name="Picture 4" descr="6 best AR games for iPhone and Android | The Independent | The Independent">
            <a:extLst>
              <a:ext uri="{FF2B5EF4-FFF2-40B4-BE49-F238E27FC236}">
                <a16:creationId xmlns:a16="http://schemas.microsoft.com/office/drawing/2014/main" id="{C6C36AA8-CECA-8D56-8C7B-C0B949BF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04" y="1591353"/>
            <a:ext cx="3218737" cy="241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B00B2-F67D-1F6F-BA66-C189CA4E43A0}"/>
              </a:ext>
            </a:extLst>
          </p:cNvPr>
          <p:cNvSpPr txBox="1"/>
          <p:nvPr/>
        </p:nvSpPr>
        <p:spPr>
          <a:xfrm>
            <a:off x="6324582" y="422643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178690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934C7683-B10C-5178-D283-070DBE13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92E054D4-891B-417F-A750-DD207FAEC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2. Cơ sở lý thuyết về AR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1375E-3516-EA6B-7C01-CD09B6E998B1}"/>
              </a:ext>
            </a:extLst>
          </p:cNvPr>
          <p:cNvSpPr txBox="1"/>
          <p:nvPr/>
        </p:nvSpPr>
        <p:spPr>
          <a:xfrm>
            <a:off x="720000" y="1297437"/>
            <a:ext cx="7704000" cy="5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Lĩnh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vực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áp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2000" b="1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2000" b="1" dirty="0">
                <a:latin typeface="+mj-lt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48438-B100-CA20-B70F-DE801AFC4EA0}"/>
              </a:ext>
            </a:extLst>
          </p:cNvPr>
          <p:cNvSpPr txBox="1"/>
          <p:nvPr/>
        </p:nvSpPr>
        <p:spPr>
          <a:xfrm>
            <a:off x="6299733" y="393507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Ecommerce</a:t>
            </a:r>
          </a:p>
        </p:txBody>
      </p:sp>
      <p:pic>
        <p:nvPicPr>
          <p:cNvPr id="4098" name="Picture 2" descr="Augmented Reality in Ecommerce: Stats, Benefits &amp; Examples | REYDAR">
            <a:extLst>
              <a:ext uri="{FF2B5EF4-FFF2-40B4-BE49-F238E27FC236}">
                <a16:creationId xmlns:a16="http://schemas.microsoft.com/office/drawing/2014/main" id="{E87D36E0-5125-EB3C-9A70-E2B4E4D1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22" y="1954934"/>
            <a:ext cx="3108478" cy="17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AA168-ACD4-D657-BCAF-4BC06F487BE6}"/>
              </a:ext>
            </a:extLst>
          </p:cNvPr>
          <p:cNvSpPr txBox="1"/>
          <p:nvPr/>
        </p:nvSpPr>
        <p:spPr>
          <a:xfrm>
            <a:off x="720000" y="1876170"/>
            <a:ext cx="4595522" cy="2542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Ứng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dụng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AR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trong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thương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mại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điện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tử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Mang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lại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trải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nghiệm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chân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thực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sống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động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Tăng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tỷ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lệ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mua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hàng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Tăng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giá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trị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sản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phẩm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và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tạo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sự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khác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biệt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so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với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các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đối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thủ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cạnh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kumimoji="1" lang="en-US" altLang="ja-JP" sz="1800" dirty="0" err="1">
                <a:latin typeface="+mj-lt"/>
                <a:sym typeface="Wingdings" panose="05000000000000000000" pitchFamily="2" charset="2"/>
              </a:rPr>
              <a:t>tranh</a:t>
            </a:r>
            <a:r>
              <a:rPr kumimoji="1" lang="en-US" altLang="ja-JP" sz="1800" dirty="0">
                <a:latin typeface="+mj-lt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729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289C0399-1763-51CA-5DBC-58FDD8FD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9998CD77-F6AA-A143-DE9E-E945FF8FF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2. Cơ sở lý thuyết về AR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2" descr="What Is Mixed Reality (MR)? — updated 2024 | IxDF">
            <a:extLst>
              <a:ext uri="{FF2B5EF4-FFF2-40B4-BE49-F238E27FC236}">
                <a16:creationId xmlns:a16="http://schemas.microsoft.com/office/drawing/2014/main" id="{6A7781C4-1AA2-2107-73FB-5281FFA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79" y="1830447"/>
            <a:ext cx="5426442" cy="26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527E2-661E-DB4C-6E01-02D238C8C4B4}"/>
              </a:ext>
            </a:extLst>
          </p:cNvPr>
          <p:cNvSpPr txBox="1"/>
          <p:nvPr/>
        </p:nvSpPr>
        <p:spPr>
          <a:xfrm>
            <a:off x="720000" y="1217570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+mj-lt"/>
              </a:rPr>
              <a:t>Phân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biệt</a:t>
            </a:r>
            <a:r>
              <a:rPr lang="en-US" sz="1800" b="1" dirty="0">
                <a:latin typeface="+mj-lt"/>
              </a:rPr>
              <a:t> AR, VR, MR</a:t>
            </a:r>
          </a:p>
        </p:txBody>
      </p:sp>
    </p:spTree>
    <p:extLst>
      <p:ext uri="{BB962C8B-B14F-4D97-AF65-F5344CB8AC3E}">
        <p14:creationId xmlns:p14="http://schemas.microsoft.com/office/powerpoint/2010/main" val="248647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C59DCEC-9385-4975-A206-4B8ACB82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A3F8A7BC-A6DA-95E2-CEAB-94897AE87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2. Cơ sở lý thuyết về AR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FCDB-C895-A554-10EE-C1AF8478F652}"/>
              </a:ext>
            </a:extLst>
          </p:cNvPr>
          <p:cNvSpPr txBox="1"/>
          <p:nvPr/>
        </p:nvSpPr>
        <p:spPr>
          <a:xfrm>
            <a:off x="720000" y="1217570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+mj-lt"/>
              </a:rPr>
              <a:t>Các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công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nghệ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hỗ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trợ</a:t>
            </a:r>
            <a:r>
              <a:rPr lang="en-US" sz="1800" b="1" dirty="0">
                <a:latin typeface="+mj-lt"/>
              </a:rPr>
              <a:t> AR</a:t>
            </a:r>
          </a:p>
        </p:txBody>
      </p:sp>
      <p:pic>
        <p:nvPicPr>
          <p:cNvPr id="5122" name="Picture 2" descr="GitHub - morganwolff/ModelPickerApp: Discovery of iOS16 Augmented Reality  (AR) with ARKit and the FocusEntity dependency package">
            <a:extLst>
              <a:ext uri="{FF2B5EF4-FFF2-40B4-BE49-F238E27FC236}">
                <a16:creationId xmlns:a16="http://schemas.microsoft.com/office/drawing/2014/main" id="{9502CF35-BCFC-6176-14B4-9A6497BD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6" y="2006218"/>
            <a:ext cx="2166282" cy="135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Core | Google Wiki | Fandom">
            <a:extLst>
              <a:ext uri="{FF2B5EF4-FFF2-40B4-BE49-F238E27FC236}">
                <a16:creationId xmlns:a16="http://schemas.microsoft.com/office/drawing/2014/main" id="{746DAF17-8CB0-3E86-A397-CB58ADAC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38" y="2054128"/>
            <a:ext cx="1853662" cy="13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ild immersive web experiences with WebXR - WWDC24 - Videos - Apple  Developer">
            <a:extLst>
              <a:ext uri="{FF2B5EF4-FFF2-40B4-BE49-F238E27FC236}">
                <a16:creationId xmlns:a16="http://schemas.microsoft.com/office/drawing/2014/main" id="{B73A15C8-A8B2-DF70-8458-7DC5E18E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22" y="2138361"/>
            <a:ext cx="2166282" cy="122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8577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Custom 5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6" ma:contentTypeDescription="Tạo tài liệu mới." ma:contentTypeScope="" ma:versionID="f136910b8c1cf3a21dc7273aea7201bc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53560c6f4186e205df645046eca88748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D3D9-3753-4BB4-BC5C-8384BD29BFC3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AEA5BAB-C7E3-4FED-A0EF-A393F9A90A09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6b2c21e-bc8a-47d8-90cc-43181eba94ed"/>
    <ds:schemaRef ds:uri="81e90ab8-9e7d-4b67-ba12-d147179b022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6B08B5-7BDD-4125-97F0-7F033FC92A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Livestreaming</Template>
  <TotalTime>0</TotalTime>
  <Words>1797</Words>
  <Application>Microsoft Office PowerPoint</Application>
  <PresentationFormat>On-screen Show (16:9)</PresentationFormat>
  <Paragraphs>199</Paragraphs>
  <Slides>36</Slides>
  <Notes>35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Symbol</vt:lpstr>
      <vt:lpstr>Bebas Neue</vt:lpstr>
      <vt:lpstr>Fira Sans</vt:lpstr>
      <vt:lpstr>Roboto</vt:lpstr>
      <vt:lpstr>Urbanist</vt:lpstr>
      <vt:lpstr>Arial</vt:lpstr>
      <vt:lpstr>Anaheim</vt:lpstr>
      <vt:lpstr>Fira Sans Extra Condensed SemiBold</vt:lpstr>
      <vt:lpstr>Wingdings</vt:lpstr>
      <vt:lpstr>Fira Sans Extra Condensed</vt:lpstr>
      <vt:lpstr>Business Strategies and Frameworks</vt:lpstr>
      <vt:lpstr>AR for Furniture Ecommerce Site</vt:lpstr>
      <vt:lpstr>Nội dung chính</vt:lpstr>
      <vt:lpstr>1. Giới thiệu đề tài</vt:lpstr>
      <vt:lpstr>1. Giới thiệu đề tài</vt:lpstr>
      <vt:lpstr>2. Cơ sở lý thuyết về AR</vt:lpstr>
      <vt:lpstr>2. Cơ sở lý thuyết về AR</vt:lpstr>
      <vt:lpstr>2. Cơ sở lý thuyết về AR</vt:lpstr>
      <vt:lpstr>2. Cơ sở lý thuyết về AR</vt:lpstr>
      <vt:lpstr>2. Cơ sở lý thuyết về AR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3. Các công nghệ cụ thể</vt:lpstr>
      <vt:lpstr>4. Timeline và các giai đoạn phát triển</vt:lpstr>
      <vt:lpstr>5. Demo prototype</vt:lpstr>
      <vt:lpstr>5. Demo prototype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Lê Văn Phú</dc:creator>
  <cp:lastModifiedBy>Lê Hoài Hải</cp:lastModifiedBy>
  <cp:revision>1</cp:revision>
  <dcterms:created xsi:type="dcterms:W3CDTF">2024-10-29T15:18:21Z</dcterms:created>
  <dcterms:modified xsi:type="dcterms:W3CDTF">2024-11-12T16:20:18Z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